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9" r:id="rId3"/>
    <p:sldId id="265" r:id="rId4"/>
    <p:sldId id="278" r:id="rId5"/>
    <p:sldId id="272" r:id="rId6"/>
    <p:sldId id="268" r:id="rId7"/>
    <p:sldId id="262" r:id="rId8"/>
    <p:sldId id="274" r:id="rId9"/>
    <p:sldId id="275" r:id="rId10"/>
    <p:sldId id="27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C00"/>
    <a:srgbClr val="385723"/>
    <a:srgbClr val="002060"/>
    <a:srgbClr val="FF9D00"/>
    <a:srgbClr val="FF0000"/>
    <a:srgbClr val="00CC99"/>
    <a:srgbClr val="00FFFF"/>
    <a:srgbClr val="4ECD00"/>
    <a:srgbClr val="E42D20"/>
    <a:srgbClr val="E52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86" d="100"/>
          <a:sy n="86" d="100"/>
        </p:scale>
        <p:origin x="97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8290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2860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8556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2303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76382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8400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411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3333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117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0162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7121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ED08F-7BA3-4F35-A646-35C8C11AA4AF}" type="datetimeFigureOut">
              <a:rPr lang="th-TH" smtClean="0"/>
              <a:t>10/09/60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6BB2D-35CB-4BAC-B307-DFE629297F9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440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5.jpeg"/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12" Type="http://schemas.openxmlformats.org/officeDocument/2006/relationships/image" Target="../media/image1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7.jpeg"/><Relationship Id="rId5" Type="http://schemas.openxmlformats.org/officeDocument/2006/relationships/image" Target="../media/image33.jpe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407362" y="3733543"/>
            <a:ext cx="11377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Survey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Chatbot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platform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enabling big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data analytic for </a:t>
            </a:r>
            <a:r>
              <a:rPr lang="en-US" sz="4400" b="1" i="1" dirty="0">
                <a:solidFill>
                  <a:srgbClr val="4E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Smart Energy</a:t>
            </a:r>
            <a:endParaRPr lang="th-TH" sz="3600" b="1" dirty="0">
              <a:solidFill>
                <a:srgbClr val="4EC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122911"/>
            <a:ext cx="6029325" cy="666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340" y="1259195"/>
            <a:ext cx="2393303" cy="23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54630" y="2295352"/>
            <a:ext cx="2074719" cy="2701637"/>
          </a:xfrm>
          <a:prstGeom prst="roundRect">
            <a:avLst>
              <a:gd name="adj" fmla="val 626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0000"/>
                </a:solidFill>
              </a:rPr>
              <a:t>Total Energy Consumption</a:t>
            </a:r>
            <a:r>
              <a:rPr lang="en-US" sz="1600" dirty="0" smtClean="0"/>
              <a:t>: </a:t>
            </a:r>
            <a:r>
              <a:rPr lang="en-US" sz="1600" dirty="0" err="1" smtClean="0">
                <a:solidFill>
                  <a:schemeClr val="bg1"/>
                </a:solidFill>
              </a:rPr>
              <a:t>xxx.xx</a:t>
            </a:r>
            <a:r>
              <a:rPr lang="en-US" sz="1600" dirty="0" smtClean="0">
                <a:solidFill>
                  <a:schemeClr val="bg1"/>
                </a:solidFill>
              </a:rPr>
              <a:t> units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0000"/>
                </a:solidFill>
              </a:rPr>
              <a:t>Appliance Power </a:t>
            </a:r>
            <a:r>
              <a:rPr lang="en-US" sz="1600" dirty="0" smtClean="0"/>
              <a:t>(Spec.):</a:t>
            </a:r>
          </a:p>
          <a:p>
            <a:pPr marL="685800" lvl="1" indent="-228600" fontAlgn="t">
              <a:buFont typeface="+mj-lt"/>
              <a:buAutoNum type="arabicPeriod"/>
            </a:pPr>
            <a:r>
              <a:rPr lang="en-US" sz="1100" b="1" dirty="0"/>
              <a:t>Air Conditioner</a:t>
            </a:r>
            <a:endParaRPr lang="th-TH" sz="1100" dirty="0"/>
          </a:p>
          <a:p>
            <a:pPr marL="685800" lvl="1" indent="-228600" fontAlgn="t">
              <a:buFont typeface="+mj-lt"/>
              <a:buAutoNum type="arabicPeriod"/>
            </a:pPr>
            <a:r>
              <a:rPr lang="en-US" sz="1100" dirty="0"/>
              <a:t>Refrigerator</a:t>
            </a:r>
            <a:endParaRPr lang="th-TH" sz="1100" dirty="0"/>
          </a:p>
          <a:p>
            <a:pPr marL="685800" lvl="1" indent="-228600">
              <a:buFont typeface="+mj-lt"/>
              <a:buAutoNum type="arabicPeriod"/>
            </a:pPr>
            <a:r>
              <a:rPr lang="en-US" sz="1100" dirty="0"/>
              <a:t>Water Heater</a:t>
            </a:r>
            <a:endParaRPr lang="th-TH" sz="1100" dirty="0"/>
          </a:p>
          <a:p>
            <a:pPr marL="685800" lvl="1" indent="-228600">
              <a:buFont typeface="+mj-lt"/>
              <a:buAutoNum type="arabicPeriod"/>
            </a:pPr>
            <a:r>
              <a:rPr lang="en-US" sz="1100" dirty="0"/>
              <a:t>Television</a:t>
            </a:r>
            <a:endParaRPr lang="th-TH" sz="1100" dirty="0"/>
          </a:p>
          <a:p>
            <a:pPr marL="685800" lvl="1" indent="-228600">
              <a:buFont typeface="+mj-lt"/>
              <a:buAutoNum type="arabicPeriod"/>
            </a:pPr>
            <a:r>
              <a:rPr lang="en-US" sz="1100" dirty="0"/>
              <a:t>Washing </a:t>
            </a:r>
            <a:r>
              <a:rPr lang="en-US" sz="1100" dirty="0" smtClean="0"/>
              <a:t>Machine</a:t>
            </a:r>
            <a:endParaRPr lang="en-US" sz="11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Usage </a:t>
            </a:r>
            <a:r>
              <a:rPr lang="en-US" sz="1600" dirty="0" smtClean="0">
                <a:solidFill>
                  <a:srgbClr val="FF0000"/>
                </a:solidFill>
              </a:rPr>
              <a:t>Time / Day </a:t>
            </a:r>
            <a:r>
              <a:rPr lang="en-US" sz="1600" dirty="0" smtClean="0">
                <a:solidFill>
                  <a:schemeClr val="bg1"/>
                </a:solidFill>
              </a:rPr>
              <a:t>of </a:t>
            </a:r>
            <a:r>
              <a:rPr lang="en-US" sz="1600" dirty="0" err="1" smtClean="0">
                <a:solidFill>
                  <a:srgbClr val="FF0000"/>
                </a:solidFill>
              </a:rPr>
              <a:t>Aircondition</a:t>
            </a: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34593" y="2295351"/>
            <a:ext cx="2074719" cy="2701637"/>
          </a:xfrm>
          <a:prstGeom prst="roundRect">
            <a:avLst>
              <a:gd name="adj" fmla="val 626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800" dirty="0" smtClean="0">
                <a:solidFill>
                  <a:srgbClr val="FF0000"/>
                </a:solidFill>
              </a:rPr>
              <a:t>Energy </a:t>
            </a:r>
            <a:r>
              <a:rPr lang="en-US" sz="1800" dirty="0">
                <a:solidFill>
                  <a:srgbClr val="FF0000"/>
                </a:solidFill>
              </a:rPr>
              <a:t>Consumption </a:t>
            </a:r>
            <a:r>
              <a:rPr lang="en-US" sz="1800" dirty="0" smtClean="0"/>
              <a:t>for </a:t>
            </a:r>
            <a:r>
              <a:rPr lang="en-US" sz="1800" dirty="0" smtClean="0">
                <a:solidFill>
                  <a:srgbClr val="FF0000"/>
                </a:solidFill>
              </a:rPr>
              <a:t>Each Appliance</a:t>
            </a: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pPr marL="628650" lvl="1" indent="-171450" fontAlgn="t">
              <a:buFont typeface="Arial" panose="020B0604020202020204" pitchFamily="34" charset="0"/>
              <a:buChar char="•"/>
            </a:pPr>
            <a:r>
              <a:rPr lang="en-US" sz="1100" b="1" dirty="0"/>
              <a:t>Air Conditioner</a:t>
            </a:r>
            <a:endParaRPr lang="th-TH" sz="1100" dirty="0"/>
          </a:p>
          <a:p>
            <a:pPr marL="628650" lvl="1" indent="-171450" fontAlgn="t">
              <a:buFont typeface="Arial" panose="020B0604020202020204" pitchFamily="34" charset="0"/>
              <a:buChar char="•"/>
            </a:pPr>
            <a:r>
              <a:rPr lang="en-US" sz="1100" dirty="0"/>
              <a:t>Refrigerator</a:t>
            </a:r>
            <a:endParaRPr lang="th-TH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Water Heater</a:t>
            </a:r>
            <a:endParaRPr lang="th-TH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Television</a:t>
            </a:r>
            <a:endParaRPr lang="th-TH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Washing </a:t>
            </a:r>
            <a:r>
              <a:rPr lang="en-US" sz="1100" dirty="0" smtClean="0"/>
              <a:t>Machine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sz="1600" dirty="0" smtClean="0">
                <a:solidFill>
                  <a:srgbClr val="FF0000"/>
                </a:solidFill>
              </a:rPr>
              <a:t>(Estimated)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sz="1800" dirty="0"/>
          </a:p>
        </p:txBody>
      </p:sp>
      <p:sp>
        <p:nvSpPr>
          <p:cNvPr id="6" name="Rounded Rectangle 5"/>
          <p:cNvSpPr/>
          <p:nvPr/>
        </p:nvSpPr>
        <p:spPr>
          <a:xfrm>
            <a:off x="7714556" y="2295351"/>
            <a:ext cx="2074719" cy="2701637"/>
          </a:xfrm>
          <a:prstGeom prst="roundRect">
            <a:avLst>
              <a:gd name="adj" fmla="val 626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800" dirty="0" smtClean="0">
                <a:solidFill>
                  <a:srgbClr val="FF0000"/>
                </a:solidFill>
              </a:rPr>
              <a:t>Energy Index </a:t>
            </a:r>
            <a:r>
              <a:rPr lang="en-US" sz="1800" dirty="0" smtClean="0"/>
              <a:t>= </a:t>
            </a:r>
          </a:p>
          <a:p>
            <a:r>
              <a:rPr lang="en-US" sz="1400" dirty="0" smtClean="0"/>
              <a:t>Energy </a:t>
            </a:r>
            <a:r>
              <a:rPr lang="en-US" sz="1400" dirty="0"/>
              <a:t>Consumption for Each </a:t>
            </a:r>
            <a:r>
              <a:rPr lang="en-US" sz="1400" dirty="0" smtClean="0"/>
              <a:t>Appliance/No. People in Household</a:t>
            </a:r>
          </a:p>
          <a:p>
            <a:endParaRPr lang="en-US" sz="1400" dirty="0" smtClean="0"/>
          </a:p>
          <a:p>
            <a:pPr marL="628650" lvl="1" indent="-171450" fontAlgn="t">
              <a:buFont typeface="Arial" panose="020B0604020202020204" pitchFamily="34" charset="0"/>
              <a:buChar char="•"/>
            </a:pPr>
            <a:r>
              <a:rPr lang="en-US" sz="1100" b="1" dirty="0"/>
              <a:t>Air Conditioner</a:t>
            </a:r>
            <a:endParaRPr lang="th-TH" sz="1100" dirty="0"/>
          </a:p>
          <a:p>
            <a:pPr marL="628650" lvl="1" indent="-171450" fontAlgn="t">
              <a:buFont typeface="Arial" panose="020B0604020202020204" pitchFamily="34" charset="0"/>
              <a:buChar char="•"/>
            </a:pPr>
            <a:r>
              <a:rPr lang="en-US" sz="1100" dirty="0"/>
              <a:t>Refrigerator</a:t>
            </a:r>
            <a:endParaRPr lang="th-TH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Water Heater</a:t>
            </a:r>
            <a:endParaRPr lang="th-TH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Television</a:t>
            </a:r>
            <a:endParaRPr lang="th-TH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Washing Machine</a:t>
            </a:r>
          </a:p>
          <a:p>
            <a:endParaRPr lang="en-US" sz="1400" dirty="0"/>
          </a:p>
          <a:p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2381250" y="1017270"/>
            <a:ext cx="322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from </a:t>
            </a:r>
            <a:r>
              <a:rPr lang="en-US" b="1" dirty="0" smtClean="0">
                <a:solidFill>
                  <a:srgbClr val="92D050"/>
                </a:solidFill>
              </a:rPr>
              <a:t>Chat Bot</a:t>
            </a:r>
            <a:endParaRPr lang="th-TH" b="1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71952" y="1017270"/>
            <a:ext cx="3302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from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th-TH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rot="5400000">
            <a:off x="7307003" y="-290397"/>
            <a:ext cx="440996" cy="4523547"/>
          </a:xfrm>
          <a:prstGeom prst="leftBrac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381250" y="2708910"/>
            <a:ext cx="48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81250" y="3672838"/>
            <a:ext cx="48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81250" y="4556759"/>
            <a:ext cx="48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91456" y="241958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Electric Bill</a:t>
            </a:r>
            <a:endParaRPr lang="th-TH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91456" y="33643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>
              <a:defRPr sz="1800" b="1"/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Label No.5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91456" y="4248269"/>
            <a:ext cx="134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>
              <a:defRPr sz="1800" b="1"/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Text Answer</a:t>
            </a:r>
            <a:endParaRPr lang="th-TH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82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Innovative data collection for enhancing future energy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ENGIE Challenge: Micro grids – Data Sharing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User Profile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of uses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Demand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 Profile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00666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on particular survey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potential micro grid-users</a:t>
            </a:r>
          </a:p>
          <a:p>
            <a:r>
              <a:rPr lang="en-US" dirty="0" smtClean="0"/>
              <a:t>On-site survey – Cost, Man-hour</a:t>
            </a:r>
          </a:p>
          <a:p>
            <a:r>
              <a:rPr lang="en-US" dirty="0" smtClean="0"/>
              <a:t>IOT devices</a:t>
            </a:r>
          </a:p>
          <a:p>
            <a:r>
              <a:rPr lang="en-US" dirty="0" smtClean="0"/>
              <a:t>Operator</a:t>
            </a:r>
          </a:p>
          <a:p>
            <a:r>
              <a:rPr lang="en-US" dirty="0" smtClean="0"/>
              <a:t>Time Consuming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9602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64" y="5169303"/>
            <a:ext cx="1062361" cy="1062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99855" cy="1325563"/>
          </a:xfrm>
        </p:spPr>
        <p:txBody>
          <a:bodyPr/>
          <a:lstStyle/>
          <a:p>
            <a:r>
              <a:rPr lang="en-US" dirty="0" err="1" smtClean="0"/>
              <a:t>Chatbot</a:t>
            </a:r>
            <a:endParaRPr lang="th-TH" dirty="0"/>
          </a:p>
        </p:txBody>
      </p:sp>
      <p:grpSp>
        <p:nvGrpSpPr>
          <p:cNvPr id="8" name="Group 7"/>
          <p:cNvGrpSpPr/>
          <p:nvPr/>
        </p:nvGrpSpPr>
        <p:grpSpPr>
          <a:xfrm>
            <a:off x="983827" y="4139493"/>
            <a:ext cx="1475128" cy="1029810"/>
            <a:chOff x="2139518" y="3923190"/>
            <a:chExt cx="1475128" cy="10298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417" y="3923190"/>
              <a:ext cx="743229" cy="74322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518" y="3923190"/>
              <a:ext cx="1029810" cy="102981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659645" y="1262626"/>
            <a:ext cx="1583923" cy="1125997"/>
            <a:chOff x="3445276" y="4519461"/>
            <a:chExt cx="1583923" cy="11259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276" y="4654398"/>
              <a:ext cx="991060" cy="9910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970" y="4519461"/>
              <a:ext cx="743229" cy="74322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637" y="1828887"/>
            <a:ext cx="1000076" cy="10000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43" y="1690688"/>
            <a:ext cx="743229" cy="7432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240" y="4640848"/>
            <a:ext cx="743229" cy="74322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806811" y="5353632"/>
            <a:ext cx="1626788" cy="1243339"/>
            <a:chOff x="3215057" y="4860800"/>
            <a:chExt cx="1626788" cy="124333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057" y="5103919"/>
              <a:ext cx="1000220" cy="100022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616" y="4860800"/>
              <a:ext cx="743229" cy="743229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1" y="119048"/>
            <a:ext cx="958788" cy="9587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166" y="307462"/>
            <a:ext cx="743229" cy="7432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08" y="2823884"/>
            <a:ext cx="1816964" cy="18169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57" y="2691989"/>
            <a:ext cx="743229" cy="74322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6853561" y="4234649"/>
            <a:ext cx="2274903" cy="11494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7049">
            <a:off x="7662483" y="4421228"/>
            <a:ext cx="776268" cy="77626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 rot="19181950">
            <a:off x="7572789" y="2368479"/>
            <a:ext cx="2274903" cy="1149428"/>
            <a:chOff x="7712543" y="3070001"/>
            <a:chExt cx="2274903" cy="1149428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7712543" y="3070001"/>
              <a:ext cx="2274903" cy="11494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47392">
              <a:off x="8521465" y="3256580"/>
              <a:ext cx="776268" cy="776268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 rot="15564790">
            <a:off x="5807376" y="1523915"/>
            <a:ext cx="1552229" cy="776268"/>
            <a:chOff x="8122248" y="3256580"/>
            <a:chExt cx="1552229" cy="776268"/>
          </a:xfrm>
        </p:grpSpPr>
        <p:cxnSp>
          <p:nvCxnSpPr>
            <p:cNvPr id="37" name="Straight Arrow Connector 36"/>
            <p:cNvCxnSpPr/>
            <p:nvPr/>
          </p:nvCxnSpPr>
          <p:spPr>
            <a:xfrm rot="6035210" flipV="1">
              <a:off x="8673645" y="2912142"/>
              <a:ext cx="449435" cy="15522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47392">
              <a:off x="8521465" y="3256580"/>
              <a:ext cx="776268" cy="776268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 rot="15564790">
            <a:off x="4007076" y="1909524"/>
            <a:ext cx="776268" cy="2145467"/>
            <a:chOff x="8521465" y="2486083"/>
            <a:chExt cx="776268" cy="2145467"/>
          </a:xfrm>
        </p:grpSpPr>
        <p:cxnSp>
          <p:nvCxnSpPr>
            <p:cNvPr id="42" name="Straight Arrow Connector 41"/>
            <p:cNvCxnSpPr/>
            <p:nvPr/>
          </p:nvCxnSpPr>
          <p:spPr>
            <a:xfrm rot="6035210" flipH="1" flipV="1">
              <a:off x="7752506" y="3317519"/>
              <a:ext cx="2145467" cy="4825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44001" flipV="1">
              <a:off x="8521465" y="3256580"/>
              <a:ext cx="776268" cy="776268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 rot="15564790">
            <a:off x="3390319" y="2614889"/>
            <a:ext cx="859668" cy="2633872"/>
            <a:chOff x="8438065" y="2383523"/>
            <a:chExt cx="859668" cy="2633872"/>
          </a:xfrm>
        </p:grpSpPr>
        <p:cxnSp>
          <p:nvCxnSpPr>
            <p:cNvPr id="47" name="Straight Arrow Connector 46"/>
            <p:cNvCxnSpPr/>
            <p:nvPr/>
          </p:nvCxnSpPr>
          <p:spPr>
            <a:xfrm rot="6035210" flipH="1">
              <a:off x="7494043" y="3327545"/>
              <a:ext cx="2633872" cy="7458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44001" flipV="1">
              <a:off x="8521465" y="3256580"/>
              <a:ext cx="776268" cy="776268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 rot="15564790">
            <a:off x="4661744" y="4460546"/>
            <a:ext cx="1065352" cy="1249796"/>
            <a:chOff x="7994116" y="3726467"/>
            <a:chExt cx="1065352" cy="1249796"/>
          </a:xfrm>
        </p:grpSpPr>
        <p:cxnSp>
          <p:nvCxnSpPr>
            <p:cNvPr id="52" name="Straight Arrow Connector 51"/>
            <p:cNvCxnSpPr/>
            <p:nvPr/>
          </p:nvCxnSpPr>
          <p:spPr>
            <a:xfrm rot="6035210" flipH="1">
              <a:off x="7901894" y="3818689"/>
              <a:ext cx="1249796" cy="10653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44001" flipV="1">
              <a:off x="8150679" y="4050654"/>
              <a:ext cx="776268" cy="776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10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pic>
        <p:nvPicPr>
          <p:cNvPr id="1026" name="Picture 2" descr="https://nuuneoi.com/blog/881/bot_img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9418"/>
            <a:ext cx="10795736" cy="447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0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12054"/>
            <a:ext cx="12192000" cy="584594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 descr="ผลการค้นหารูปภาพสำหรับ southeast as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6" b="17495"/>
          <a:stretch/>
        </p:blipFill>
        <p:spPr bwMode="auto">
          <a:xfrm>
            <a:off x="0" y="738023"/>
            <a:ext cx="12192000" cy="28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5895" y="2846790"/>
            <a:ext cx="4090746" cy="27628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7" name="TextBox 6"/>
          <p:cNvSpPr txBox="1"/>
          <p:nvPr/>
        </p:nvSpPr>
        <p:spPr>
          <a:xfrm>
            <a:off x="0" y="2846791"/>
            <a:ext cx="715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Southeast Asia is fragmented market.</a:t>
            </a:r>
            <a:endParaRPr lang="th-TH" sz="1800" b="1" dirty="0">
              <a:latin typeface="Segoe UI Semibold" panose="020B0702040204020203" pitchFamily="34" charset="0"/>
            </a:endParaRPr>
          </a:p>
        </p:txBody>
      </p:sp>
      <p:pic>
        <p:nvPicPr>
          <p:cNvPr id="1030" name="Picture 6" descr="ผลการค้นหารูปภาพสำหรับ smart gr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6" y="3587551"/>
            <a:ext cx="12207895" cy="330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80510" y="3890264"/>
            <a:ext cx="6927385" cy="3107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-15896" y="3120822"/>
            <a:ext cx="12207895" cy="7694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/>
          </a:p>
        </p:txBody>
      </p:sp>
      <p:sp>
        <p:nvSpPr>
          <p:cNvPr id="13" name="TextBox 12"/>
          <p:cNvSpPr txBox="1"/>
          <p:nvPr/>
        </p:nvSpPr>
        <p:spPr>
          <a:xfrm>
            <a:off x="450936" y="3145874"/>
            <a:ext cx="12663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 grids are answers ,and </a:t>
            </a:r>
            <a:r>
              <a:rPr lang="en-US" sz="4800" b="1" u="sng" dirty="0" smtClean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is needed.</a:t>
            </a:r>
            <a:endParaRPr lang="th-TH" sz="4800" b="1" u="sng" dirty="0">
              <a:solidFill>
                <a:srgbClr val="C00000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80511" y="3860984"/>
            <a:ext cx="876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Utilities can’t gather information form their potential users</a:t>
            </a:r>
            <a:endParaRPr lang="th-TH" sz="1800" b="1" dirty="0">
              <a:latin typeface="Segoe UI Semibold" panose="020B07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73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87304" y="30137"/>
            <a:ext cx="11634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</a:t>
            </a:r>
            <a:r>
              <a:rPr lang="en-US" sz="4000" b="1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NGIE</a:t>
            </a:r>
            <a:r>
              <a:rPr lang="en-US" sz="4000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</a:t>
            </a:r>
            <a:r>
              <a:rPr lang="en-US" sz="4000" b="1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hallenge</a:t>
            </a:r>
            <a:r>
              <a:rPr lang="en-US" sz="4000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sz="3200" b="1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 grids – Data Sharing</a:t>
            </a:r>
          </a:p>
        </p:txBody>
      </p:sp>
    </p:spTree>
    <p:extLst>
      <p:ext uri="{BB962C8B-B14F-4D97-AF65-F5344CB8AC3E}">
        <p14:creationId xmlns:p14="http://schemas.microsoft.com/office/powerpoint/2010/main" val="235097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ผลการค้นหารูปภาพสำหรับ home inter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023"/>
            <a:ext cx="12192000" cy="61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738023"/>
            <a:ext cx="12180897" cy="61481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3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87304" y="30137"/>
            <a:ext cx="11634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en-US" sz="40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OLUTION: Survey DD</a:t>
            </a:r>
            <a:endParaRPr lang="th-TH" sz="4000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9" name="Picture 8" descr="ผลการค้นหารูปภาพสำหรับ mobile screen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/>
          <a:stretch/>
        </p:blipFill>
        <p:spPr bwMode="auto">
          <a:xfrm>
            <a:off x="-1706879" y="886239"/>
            <a:ext cx="6907935" cy="63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ผลการค้นหารูปภาพสำหรับ l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413" y="2884908"/>
            <a:ext cx="1114973" cy="111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849772" y="2811020"/>
            <a:ext cx="7331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Is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most </a:t>
            </a:r>
            <a:r>
              <a:rPr lang="en-US" sz="32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user friendly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platform with </a:t>
            </a:r>
            <a:endParaRPr lang="th-TH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4800" b="1" dirty="0" smtClean="0">
                <a:solidFill>
                  <a:srgbClr val="4E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83%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of Thai population on board</a:t>
            </a:r>
            <a:endParaRPr lang="th-TH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143" y="1519321"/>
            <a:ext cx="7513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Is the first Survey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Chatbot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platform that enable big data analytic for </a:t>
            </a:r>
            <a:r>
              <a:rPr lang="en-US" sz="4000" b="1" i="1" dirty="0" smtClean="0">
                <a:solidFill>
                  <a:srgbClr val="FF9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Smart Energy</a:t>
            </a:r>
            <a:endParaRPr lang="th-TH" sz="3200" b="1" dirty="0">
              <a:solidFill>
                <a:srgbClr val="FF9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18" y="1643560"/>
            <a:ext cx="2445581" cy="4302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915" y="1282259"/>
            <a:ext cx="1252725" cy="12527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3143" y="4586199"/>
            <a:ext cx="7513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Provides targeted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urvey and incentive system to ensure  </a:t>
            </a:r>
            <a:r>
              <a:rPr lang="en-US" sz="4000" b="1" i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Reliable</a:t>
            </a:r>
            <a:r>
              <a:rPr lang="th-TH" sz="4000" b="1" i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b="1" i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Data</a:t>
            </a:r>
            <a:r>
              <a:rPr lang="th-TH" sz="4000" b="1" i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for big data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analytic</a:t>
            </a:r>
            <a:endParaRPr lang="th-TH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302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650" y="4349805"/>
            <a:ext cx="2747017" cy="14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8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87304" y="30137"/>
            <a:ext cx="11634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</a:t>
            </a:r>
            <a:r>
              <a:rPr lang="en-US" sz="40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 Survey DD Work?</a:t>
            </a:r>
            <a:endParaRPr lang="th-TH" sz="4000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2861078" y="875702"/>
            <a:ext cx="187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Friend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7671485" y="2935368"/>
            <a:ext cx="184575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flipH="1">
            <a:off x="3177190" y="3787834"/>
            <a:ext cx="217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Reward/Point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2883" y="1953387"/>
            <a:ext cx="2695569" cy="2885084"/>
            <a:chOff x="660480" y="849176"/>
            <a:chExt cx="1808516" cy="1935666"/>
          </a:xfrm>
        </p:grpSpPr>
        <p:pic>
          <p:nvPicPr>
            <p:cNvPr id="39" name="Picture 2" descr="https://nuuneoi.com/blog/881/bot_img00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31"/>
            <a:stretch/>
          </p:blipFill>
          <p:spPr bwMode="auto">
            <a:xfrm>
              <a:off x="977391" y="849176"/>
              <a:ext cx="1491605" cy="193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80" y="1368514"/>
              <a:ext cx="903317" cy="903316"/>
            </a:xfrm>
            <a:prstGeom prst="rect">
              <a:avLst/>
            </a:prstGeom>
          </p:spPr>
        </p:pic>
      </p:grpSp>
      <p:pic>
        <p:nvPicPr>
          <p:cNvPr id="43" name="Picture 4" descr="Image result for engi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2" r="17341"/>
          <a:stretch/>
        </p:blipFill>
        <p:spPr bwMode="auto">
          <a:xfrm>
            <a:off x="9923411" y="2309385"/>
            <a:ext cx="1837678" cy="73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mage result for GIZ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685" y="3054676"/>
            <a:ext cx="2063260" cy="85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Image result for การไฟฟ้าส่วนภูมิภา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143" y="4018667"/>
            <a:ext cx="1157712" cy="115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การไฟฟ้านครหลว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12" y="5131222"/>
            <a:ext cx="2088877" cy="62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Image result for ptt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t="23052" r="14010" b="23639"/>
          <a:stretch/>
        </p:blipFill>
        <p:spPr bwMode="auto">
          <a:xfrm>
            <a:off x="9935893" y="5710793"/>
            <a:ext cx="1756212" cy="86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127848" y="1067034"/>
            <a:ext cx="1500270" cy="57888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Utilities</a:t>
            </a:r>
            <a:endParaRPr lang="th-TH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5483" y="1805072"/>
            <a:ext cx="1333421" cy="13123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68" y="2709867"/>
            <a:ext cx="1711353" cy="1711353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206451" y="3506632"/>
            <a:ext cx="155518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8206451" y="3586918"/>
            <a:ext cx="2077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-Data Set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-Dash Board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-Analytics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2586" y="1062300"/>
            <a:ext cx="2080335" cy="578882"/>
          </a:xfrm>
          <a:prstGeom prst="roundRect">
            <a:avLst/>
          </a:prstGeom>
          <a:solidFill>
            <a:srgbClr val="00CC99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Customers</a:t>
            </a:r>
            <a:endParaRPr lang="th-TH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3576577" y="3484078"/>
            <a:ext cx="175973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987928" y="2938002"/>
            <a:ext cx="2005744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 flipH="1">
            <a:off x="3013987" y="2400828"/>
            <a:ext cx="303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Survey &amp; Contents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73177" y="1062300"/>
            <a:ext cx="2075727" cy="578882"/>
          </a:xfrm>
          <a:prstGeom prst="roundRect">
            <a:avLst/>
          </a:prstGeom>
          <a:solidFill>
            <a:srgbClr val="FF9D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Survey DD</a:t>
            </a:r>
            <a:endParaRPr lang="th-TH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2651002" y="1351741"/>
            <a:ext cx="234267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776315" y="1340166"/>
            <a:ext cx="2177913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flipH="1">
            <a:off x="7927907" y="785444"/>
            <a:ext cx="187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Partnership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 flipH="1">
            <a:off x="3703012" y="3003557"/>
            <a:ext cx="207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Answers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2987928" y="4311540"/>
            <a:ext cx="2347619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flipH="1">
            <a:off x="7578016" y="2357537"/>
            <a:ext cx="303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Survey &amp; Contents</a:t>
            </a:r>
            <a:endParaRPr lang="en-US" sz="2400" dirty="0">
              <a:solidFill>
                <a:srgbClr val="002060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2987928" y="5015323"/>
            <a:ext cx="6547357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flipH="1">
            <a:off x="4571002" y="4505416"/>
            <a:ext cx="268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Utility Bill Discount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1443977" y="4933678"/>
            <a:ext cx="0" cy="1126482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1766843" y="4880344"/>
            <a:ext cx="0" cy="112648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 flipH="1">
            <a:off x="212672" y="4960500"/>
            <a:ext cx="2177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Redeem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Convert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89097" y="6160093"/>
            <a:ext cx="2371981" cy="57888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Shops</a:t>
            </a:r>
            <a:endParaRPr lang="th-TH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02" name="Picture 2" descr="Image result for coi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438" l="4219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3" y="5680865"/>
            <a:ext cx="541498" cy="43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Image result for coi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93" y="3802832"/>
            <a:ext cx="541498" cy="43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sh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293" y="4331766"/>
            <a:ext cx="572819" cy="57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/>
          <p:cNvSpPr txBox="1"/>
          <p:nvPr/>
        </p:nvSpPr>
        <p:spPr>
          <a:xfrm flipH="1">
            <a:off x="1831745" y="5188005"/>
            <a:ext cx="217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85723"/>
                </a:solidFill>
              </a:rPr>
              <a:t>Items</a:t>
            </a:r>
            <a:endParaRPr lang="en-US" sz="2400" dirty="0">
              <a:solidFill>
                <a:srgbClr val="3857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1" grpId="0"/>
      <p:bldP spid="62" grpId="0"/>
      <p:bldP spid="69" grpId="0"/>
      <p:bldP spid="73" grpId="0"/>
      <p:bldP spid="80" grpId="0"/>
      <p:bldP spid="84" grpId="0"/>
      <p:bldP spid="92" grpId="0"/>
      <p:bldP spid="98" grpId="0"/>
      <p:bldP spid="100" grpId="0" animBg="1"/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enewa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3"/>
          <a:stretch/>
        </p:blipFill>
        <p:spPr bwMode="auto">
          <a:xfrm>
            <a:off x="6107836" y="1738501"/>
            <a:ext cx="6074201" cy="51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4983" y="859943"/>
            <a:ext cx="6107837" cy="10004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8501"/>
            <a:ext cx="6097875" cy="511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738501"/>
            <a:ext cx="6107837" cy="51194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3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87304" y="30137"/>
            <a:ext cx="11634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en-US" sz="40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enefits</a:t>
            </a:r>
            <a:endParaRPr lang="th-TH" sz="4000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6" name="Picture 14" descr="Image result for us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33" y="964217"/>
            <a:ext cx="736882" cy="70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107837" y="738023"/>
            <a:ext cx="6074201" cy="611997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1206131" y="1048433"/>
            <a:ext cx="28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</a:t>
            </a:r>
            <a:r>
              <a:rPr lang="en-US" sz="40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ustomers</a:t>
            </a:r>
            <a:endParaRPr lang="th-TH" sz="4000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07835" y="859943"/>
            <a:ext cx="6084165" cy="8768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7815308" y="1051959"/>
            <a:ext cx="2044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</a:t>
            </a:r>
            <a:r>
              <a:rPr lang="en-US" sz="40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tilities</a:t>
            </a:r>
            <a:endParaRPr lang="th-TH" sz="4000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030" name="Picture 6" descr="Image result for light bul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44" y="872949"/>
            <a:ext cx="880538" cy="8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2133" y="2048911"/>
            <a:ext cx="5452387" cy="442674"/>
          </a:xfrm>
          <a:prstGeom prst="round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Utility Bill Discount (Ranking System)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2133" y="2845458"/>
            <a:ext cx="5452387" cy="442674"/>
          </a:xfrm>
          <a:prstGeom prst="round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Reward Points and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eferral System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18743" y="3018156"/>
            <a:ext cx="5452387" cy="442674"/>
          </a:xfrm>
          <a:prstGeom prst="round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Dash Board and Encrypted Database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133" y="3724016"/>
            <a:ext cx="5452387" cy="442674"/>
          </a:xfrm>
          <a:prstGeom prst="round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Useful Contents form Utilities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18743" y="3891656"/>
            <a:ext cx="5452387" cy="442674"/>
          </a:xfrm>
          <a:prstGeom prst="round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Communication channel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133" y="4602574"/>
            <a:ext cx="5452387" cy="442674"/>
          </a:xfrm>
          <a:prstGeom prst="round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Best Deal form Smart Energy Venders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18743" y="2048699"/>
            <a:ext cx="5452387" cy="442674"/>
          </a:xfrm>
          <a:prstGeom prst="round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Insight and reliability data sets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18743" y="4740276"/>
            <a:ext cx="5452387" cy="783193"/>
          </a:xfrm>
          <a:prstGeom prst="round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</a:rPr>
              <a:t>Tailor-made survey and analytic for future plan</a:t>
            </a:r>
            <a:endParaRPr lang="th-TH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2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12054"/>
            <a:ext cx="12192000" cy="584594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4831726" y="2875002"/>
            <a:ext cx="25285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</a:t>
            </a:r>
            <a:r>
              <a:rPr lang="en-US" sz="66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emo</a:t>
            </a:r>
            <a:endParaRPr lang="th-TH" sz="6600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12054"/>
            <a:ext cx="12192000" cy="584594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120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239704" y="30137"/>
            <a:ext cx="30272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</a:t>
            </a:r>
            <a:r>
              <a:rPr lang="en-US" sz="66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EAM</a:t>
            </a:r>
            <a:endParaRPr lang="th-TH" sz="6600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21191" y="5608839"/>
            <a:ext cx="3251446" cy="1015663"/>
            <a:chOff x="599275" y="2866687"/>
            <a:chExt cx="3712347" cy="10156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359" y="3229462"/>
              <a:ext cx="532661" cy="29512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9275" y="2866687"/>
              <a:ext cx="37123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Win </a:t>
              </a:r>
              <a:r>
                <a:rPr lang="en-US" sz="18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Mayuraritpibal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(Win)</a:t>
              </a:r>
            </a:p>
            <a:p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roduct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eveloper</a:t>
              </a:r>
            </a:p>
            <a:p>
              <a:pPr lvl="0"/>
              <a:r>
                <a:rPr lang="en-US" sz="1100" b="1" dirty="0">
                  <a:solidFill>
                    <a:prstClr val="black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</a:t>
              </a:r>
              <a:r>
                <a:rPr lang="en-US" sz="1100" b="1" dirty="0" smtClean="0">
                  <a:solidFill>
                    <a:prstClr val="black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</a:t>
              </a:r>
              <a:r>
                <a:rPr lang="en-US" sz="1100" b="1" dirty="0" err="1" smtClean="0">
                  <a:solidFill>
                    <a:prstClr val="black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ExpresSo</a:t>
              </a:r>
              <a:r>
                <a:rPr lang="en-US" sz="1100" b="1" dirty="0" smtClean="0">
                  <a:solidFill>
                    <a:prstClr val="black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(Innovation Lab), PTT</a:t>
              </a:r>
              <a:endParaRPr lang="en-US" sz="1100" b="1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lvl="0"/>
              <a:r>
                <a:rPr lang="en-US" sz="1100" b="1" dirty="0" err="1" smtClean="0">
                  <a:solidFill>
                    <a:prstClr val="black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B.Eng</a:t>
              </a:r>
              <a:r>
                <a:rPr lang="en-US" sz="1100" b="1" dirty="0" smtClean="0">
                  <a:solidFill>
                    <a:prstClr val="black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Automotive Engineering, CU  </a:t>
              </a:r>
              <a:endParaRPr lang="th-TH" sz="1100" b="1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55298" y="2667690"/>
            <a:ext cx="3306193" cy="1154162"/>
            <a:chOff x="4639322" y="2822623"/>
            <a:chExt cx="3306193" cy="1154162"/>
          </a:xfrm>
        </p:grpSpPr>
        <p:sp>
          <p:nvSpPr>
            <p:cNvPr id="9" name="TextBox 8"/>
            <p:cNvSpPr txBox="1"/>
            <p:nvPr/>
          </p:nvSpPr>
          <p:spPr>
            <a:xfrm>
              <a:off x="4639322" y="2822623"/>
              <a:ext cx="3306193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Tanawat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18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Knouhit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(Fact)</a:t>
              </a:r>
            </a:p>
            <a:p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 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mart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nergy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xpert</a:t>
              </a:r>
            </a:p>
            <a:p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Work: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Energy </a:t>
              </a:r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Application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Laboratory, PTT</a:t>
              </a:r>
              <a:endParaRPr lang="en-US" sz="1100" b="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r>
                <a:rPr lang="en-US" sz="1100" b="1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M.Eng</a:t>
              </a:r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Mechanical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Engineering, </a:t>
              </a:r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</a:t>
              </a:r>
            </a:p>
            <a:p>
              <a:r>
                <a:rPr lang="en-US" sz="1100" b="1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B.Eng</a:t>
              </a:r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Mechanical Engineering, KMUTT</a:t>
              </a:r>
              <a:endParaRPr lang="th-TH" sz="1100" b="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5382" y="3177107"/>
              <a:ext cx="466529" cy="29512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007833" y="2661292"/>
            <a:ext cx="3792244" cy="1323439"/>
            <a:chOff x="8399755" y="2714901"/>
            <a:chExt cx="3792244" cy="1323439"/>
          </a:xfrm>
        </p:grpSpPr>
        <p:sp>
          <p:nvSpPr>
            <p:cNvPr id="11" name="TextBox 10"/>
            <p:cNvSpPr txBox="1"/>
            <p:nvPr/>
          </p:nvSpPr>
          <p:spPr>
            <a:xfrm>
              <a:off x="8399755" y="2714901"/>
              <a:ext cx="37922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Satjapong</a:t>
              </a:r>
              <a:r>
                <a:rPr lang="en-US" sz="18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18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Meeklai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(Boss)</a:t>
              </a:r>
            </a:p>
            <a:p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ata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pecialist</a:t>
              </a:r>
            </a:p>
            <a:p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Data Scientist/Engineer, Que Analytics</a:t>
              </a:r>
              <a:endParaRPr lang="en-US" sz="1100" b="1" dirty="0" smtClean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r>
                <a:rPr lang="en-US" sz="11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M.Eng</a:t>
              </a:r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 Analytics, Tokyo </a:t>
              </a:r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University of Agriculture and Technology</a:t>
              </a:r>
            </a:p>
            <a:p>
              <a:r>
                <a:rPr lang="en-US" sz="11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B.Eng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Computer Science,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KMUTT</a:t>
              </a:r>
              <a:endParaRPr lang="th-TH" sz="1100" b="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5018" y="3081900"/>
              <a:ext cx="466529" cy="29512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42783" y="5608839"/>
            <a:ext cx="4473605" cy="1154162"/>
            <a:chOff x="912922" y="5124463"/>
            <a:chExt cx="4473605" cy="1154162"/>
          </a:xfrm>
        </p:grpSpPr>
        <p:sp>
          <p:nvSpPr>
            <p:cNvPr id="10" name="TextBox 9"/>
            <p:cNvSpPr txBox="1"/>
            <p:nvPr/>
          </p:nvSpPr>
          <p:spPr>
            <a:xfrm>
              <a:off x="912922" y="5124463"/>
              <a:ext cx="4473605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Napat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18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Kosolworrawattanakul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18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Boom)</a:t>
              </a:r>
            </a:p>
            <a:p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mart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nergy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xpert</a:t>
              </a:r>
            </a:p>
            <a:p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Work: Energy Application Laboratory, PTT</a:t>
              </a:r>
            </a:p>
            <a:p>
              <a:r>
                <a:rPr lang="en-US" sz="1100" b="1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M.Eng</a:t>
              </a:r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Electrical Engineering, CU</a:t>
              </a:r>
            </a:p>
            <a:p>
              <a:r>
                <a:rPr lang="en-US" sz="11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B.Eng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Electronic Engineering, KMITL</a:t>
              </a:r>
              <a:endParaRPr lang="th-TH" sz="1100" b="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079" y="5494687"/>
              <a:ext cx="466529" cy="29512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528350" y="5608839"/>
            <a:ext cx="4351790" cy="1154162"/>
            <a:chOff x="6525087" y="4642009"/>
            <a:chExt cx="4351790" cy="1154162"/>
          </a:xfrm>
        </p:grpSpPr>
        <p:sp>
          <p:nvSpPr>
            <p:cNvPr id="12" name="TextBox 11"/>
            <p:cNvSpPr txBox="1"/>
            <p:nvPr/>
          </p:nvSpPr>
          <p:spPr>
            <a:xfrm>
              <a:off x="6525087" y="4642009"/>
              <a:ext cx="4351790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Suchat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1800" b="1" dirty="0" err="1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Ngamchuenng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(Musa)</a:t>
              </a:r>
            </a:p>
            <a:p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   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roduct </a:t>
              </a:r>
              <a:r>
                <a:rPr lang="en-US" sz="1800" b="1" dirty="0" smtClean="0">
                  <a:solidFill>
                    <a:srgbClr val="EB312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</a:t>
              </a:r>
              <a:r>
                <a:rPr lang="en-US" sz="18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eveloper</a:t>
              </a:r>
            </a:p>
            <a:p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Work: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Southern Regional Head, PTT Digital</a:t>
              </a:r>
            </a:p>
            <a:p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M.Sc. Communication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Engineering, TGGS, KMUTNB</a:t>
              </a:r>
            </a:p>
            <a:p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B.Sc</a:t>
              </a:r>
              <a:r>
                <a:rPr lang="en-US" sz="11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. Technical Education of Electrical </a:t>
              </a:r>
              <a:r>
                <a:rPr lang="en-US" sz="11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Engineering, KMUTNB</a:t>
              </a:r>
              <a:endParaRPr lang="th-TH" sz="1100" b="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9026" y="4995584"/>
              <a:ext cx="466529" cy="295123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7599"/>
          <a:stretch/>
        </p:blipFill>
        <p:spPr>
          <a:xfrm>
            <a:off x="1119071" y="3984948"/>
            <a:ext cx="1390554" cy="1465073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3740" b="2310"/>
          <a:stretch/>
        </p:blipFill>
        <p:spPr>
          <a:xfrm>
            <a:off x="7406984" y="1123580"/>
            <a:ext cx="1468376" cy="1495419"/>
          </a:xfrm>
          <a:prstGeom prst="ellipse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b="18325"/>
          <a:stretch/>
        </p:blipFill>
        <p:spPr>
          <a:xfrm>
            <a:off x="5410822" y="3935027"/>
            <a:ext cx="1485113" cy="1491137"/>
          </a:xfrm>
          <a:prstGeom prst="ellipse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t="6346" b="5144"/>
          <a:stretch/>
        </p:blipFill>
        <p:spPr>
          <a:xfrm>
            <a:off x="9538527" y="3881286"/>
            <a:ext cx="1539324" cy="1596202"/>
          </a:xfrm>
          <a:prstGeom prst="ellipse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256" y="1167669"/>
            <a:ext cx="1428088" cy="15000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62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8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87304" y="30137"/>
            <a:ext cx="11634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</a:t>
            </a:r>
            <a:r>
              <a:rPr lang="en-US" sz="40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 Survey DD Work?</a:t>
            </a:r>
            <a:endParaRPr lang="th-TH" sz="4000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47619" y="888921"/>
            <a:ext cx="1517764" cy="1290602"/>
            <a:chOff x="9128464" y="4713829"/>
            <a:chExt cx="1784991" cy="151783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464" y="5169303"/>
              <a:ext cx="1062361" cy="10623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0226" y="4713829"/>
              <a:ext cx="743229" cy="74322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 flipH="1">
            <a:off x="572166" y="2111777"/>
            <a:ext cx="1613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61325" y="1995856"/>
            <a:ext cx="263290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3332473" y="1539065"/>
            <a:ext cx="85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87" y="1268303"/>
            <a:ext cx="1187712" cy="11877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87" y="3381125"/>
            <a:ext cx="1187712" cy="1187712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2561325" y="3982885"/>
            <a:ext cx="263290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648411" y="4172465"/>
            <a:ext cx="25458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flipH="1">
            <a:off x="3239184" y="3323615"/>
            <a:ext cx="117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879494" y="2825266"/>
            <a:ext cx="1517764" cy="1290602"/>
            <a:chOff x="9128464" y="4713829"/>
            <a:chExt cx="1784991" cy="151783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464" y="5169303"/>
              <a:ext cx="1062361" cy="10623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0226" y="4713829"/>
              <a:ext cx="743229" cy="743229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 flipH="1">
            <a:off x="604041" y="4048122"/>
            <a:ext cx="1613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838891" y="4706762"/>
            <a:ext cx="1517764" cy="1290602"/>
            <a:chOff x="9128464" y="4713829"/>
            <a:chExt cx="1784991" cy="151783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464" y="5169303"/>
              <a:ext cx="1062361" cy="106235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0226" y="4713829"/>
              <a:ext cx="743229" cy="743229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 flipH="1">
            <a:off x="563438" y="5929618"/>
            <a:ext cx="1613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342738" y="2726790"/>
            <a:ext cx="0" cy="313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318565" y="4571342"/>
            <a:ext cx="0" cy="313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72743" y="4668268"/>
            <a:ext cx="0" cy="41787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87" y="5185575"/>
            <a:ext cx="1187712" cy="1187712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5972743" y="2724420"/>
            <a:ext cx="0" cy="41787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561325" y="5696799"/>
            <a:ext cx="263290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flipH="1">
            <a:off x="2816166" y="5102368"/>
            <a:ext cx="217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Reward/Point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389" y="7391303"/>
            <a:ext cx="1309202" cy="112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89" y="6001475"/>
            <a:ext cx="1122004" cy="1122002"/>
          </a:xfrm>
          <a:prstGeom prst="rect">
            <a:avLst/>
          </a:prstGeom>
        </p:spPr>
      </p:pic>
      <p:pic>
        <p:nvPicPr>
          <p:cNvPr id="1028" name="Picture 4" descr="Image result for cloud heroku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27" y="5145032"/>
            <a:ext cx="1324838" cy="132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/>
          <p:cNvCxnSpPr/>
          <p:nvPr/>
        </p:nvCxnSpPr>
        <p:spPr>
          <a:xfrm>
            <a:off x="6941069" y="5506862"/>
            <a:ext cx="0" cy="41787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 flipH="1">
            <a:off x="6751257" y="6266151"/>
            <a:ext cx="223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Heroku</a:t>
            </a:r>
            <a:r>
              <a:rPr lang="en-US" dirty="0" smtClean="0"/>
              <a:t> Cloud</a:t>
            </a:r>
            <a:endParaRPr lang="en-US" dirty="0"/>
          </a:p>
        </p:txBody>
      </p:sp>
      <p:pic>
        <p:nvPicPr>
          <p:cNvPr id="1030" name="Picture 6" descr="Image result for cloud AW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97" y="3531698"/>
            <a:ext cx="1659340" cy="123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/>
          <p:cNvCxnSpPr/>
          <p:nvPr/>
        </p:nvCxnSpPr>
        <p:spPr>
          <a:xfrm>
            <a:off x="7772945" y="4626927"/>
            <a:ext cx="0" cy="41787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532600" y="7939816"/>
            <a:ext cx="106398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431000" y="7115029"/>
            <a:ext cx="106398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https://nuuneoi.com/blog/881/bot_img001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31"/>
          <a:stretch/>
        </p:blipFill>
        <p:spPr bwMode="auto">
          <a:xfrm>
            <a:off x="2186860" y="2520830"/>
            <a:ext cx="2545467" cy="330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engi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2" r="17341"/>
          <a:stretch/>
        </p:blipFill>
        <p:spPr bwMode="auto">
          <a:xfrm>
            <a:off x="9773241" y="1528684"/>
            <a:ext cx="1837678" cy="73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mage result for GIZ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014" y="2453955"/>
            <a:ext cx="2309971" cy="96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Image result for การไฟฟ้าส่วนภูมิภาค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143" y="3463082"/>
            <a:ext cx="1157712" cy="115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Image result for การไฟฟ้านครหลวง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62" y="4830280"/>
            <a:ext cx="2088877" cy="62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Image result for ptt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t="23052" r="14010" b="23639"/>
          <a:stretch/>
        </p:blipFill>
        <p:spPr bwMode="auto">
          <a:xfrm>
            <a:off x="9935893" y="5710793"/>
            <a:ext cx="1756212" cy="86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9976365" y="821909"/>
            <a:ext cx="1500270" cy="578882"/>
          </a:xfrm>
          <a:prstGeom prst="roundRect">
            <a:avLst/>
          </a:prstGeom>
          <a:solidFill>
            <a:srgbClr val="00CC99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Utilities</a:t>
            </a:r>
            <a:endParaRPr lang="th-TH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กฟน ค่าไฟ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29" y="1353790"/>
            <a:ext cx="2445188" cy="20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542516" y="2200231"/>
            <a:ext cx="1376839" cy="76117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6298433" y="2007302"/>
            <a:ext cx="57326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Location (Address)</a:t>
            </a: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Total Energy Consumption (Unit)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13" y="4322342"/>
            <a:ext cx="1432585" cy="1832593"/>
          </a:xfrm>
          <a:prstGeom prst="rect">
            <a:avLst/>
          </a:prstGeom>
        </p:spPr>
      </p:pic>
      <p:pic>
        <p:nvPicPr>
          <p:cNvPr id="1030" name="Picture 6" descr="air conditio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559" y="4037827"/>
            <a:ext cx="865511" cy="8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frigera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40" y="4504567"/>
            <a:ext cx="838457" cy="8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shing machine li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48" y="5795494"/>
            <a:ext cx="865511" cy="86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t wa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48" y="4954919"/>
            <a:ext cx="835222" cy="84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766" y="5380623"/>
            <a:ext cx="848315" cy="8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4542516" y="4899369"/>
            <a:ext cx="1376839" cy="76117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6298433" y="4874032"/>
            <a:ext cx="4352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Appliance Specification</a:t>
            </a: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(Power)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7412" y="153218"/>
            <a:ext cx="5467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 Processing</a:t>
            </a:r>
            <a:endParaRPr lang="th-TH" sz="4000" b="1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412" y="875872"/>
            <a:ext cx="2042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lectric Bill</a:t>
            </a:r>
            <a:endParaRPr lang="th-TH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6729" y="3585853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Label No.5</a:t>
            </a:r>
            <a:endParaRPr lang="th-TH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470</Words>
  <Application>Microsoft Office PowerPoint</Application>
  <PresentationFormat>Widescreen</PresentationFormat>
  <Paragraphs>131</Paragraphs>
  <Slides>14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Angsana New</vt:lpstr>
      <vt:lpstr>Arial</vt:lpstr>
      <vt:lpstr>Calibri</vt:lpstr>
      <vt:lpstr>Calibri Light</vt:lpstr>
      <vt:lpstr>Cordia New</vt:lpstr>
      <vt:lpstr>Segoe UI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Innovative data collection for enhancing future energy</vt:lpstr>
      <vt:lpstr>Problem on particular survey</vt:lpstr>
      <vt:lpstr>Chatbot</vt:lpstr>
      <vt:lpstr>System Architecture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 MAYURARITPIBAL</dc:creator>
  <cp:lastModifiedBy>WIN MAYURARITPIBAL</cp:lastModifiedBy>
  <cp:revision>54</cp:revision>
  <dcterms:created xsi:type="dcterms:W3CDTF">2017-09-09T11:21:13Z</dcterms:created>
  <dcterms:modified xsi:type="dcterms:W3CDTF">2017-09-10T04:41:02Z</dcterms:modified>
</cp:coreProperties>
</file>